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505"/>
    <a:srgbClr val="1246AE"/>
    <a:srgbClr val="2DC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615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56960" y="-1261110"/>
            <a:ext cx="5791200" cy="5334000"/>
          </a:xfrm>
          <a:prstGeom prst="ellipse">
            <a:avLst/>
          </a:prstGeom>
          <a:solidFill>
            <a:srgbClr val="1A6B50">
              <a:alpha val="40000"/>
            </a:srgbClr>
          </a:solidFill>
          <a:ln w="12700">
            <a:solidFill>
              <a:srgbClr val="1A6B5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185660" y="-986790"/>
            <a:ext cx="3489960" cy="3208020"/>
          </a:xfrm>
          <a:prstGeom prst="ellipse">
            <a:avLst/>
          </a:prstGeom>
          <a:solidFill>
            <a:srgbClr val="2EA67A">
              <a:alpha val="30000"/>
            </a:srgbClr>
          </a:solidFill>
          <a:ln w="12700">
            <a:solidFill>
              <a:srgbClr val="2EA67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114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34440" y="4114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200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TANZANIA BIOTECH PRODUCTS LIMITED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822960" y="107061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0" b="1" dirty="0">
                <a:solidFill>
                  <a:srgbClr val="1246A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</a:t>
            </a:r>
            <a:r>
              <a:rPr lang="en-US" sz="9000" b="1" dirty="0">
                <a:solidFill>
                  <a:srgbClr val="1D850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</a:t>
            </a:r>
            <a:r>
              <a:rPr lang="en-US" sz="9000" b="1" dirty="0">
                <a:latin typeface="Cambria" pitchFamily="34" charset="0"/>
                <a:ea typeface="Cambria" pitchFamily="34" charset="-122"/>
                <a:cs typeface="Cambria" pitchFamily="34" charset="-120"/>
              </a:rPr>
              <a:t>P</a:t>
            </a:r>
            <a:r>
              <a:rPr lang="en-US" sz="9000" b="1" dirty="0">
                <a:solidFill>
                  <a:srgbClr val="FFFF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</a:t>
            </a:r>
            <a:endParaRPr lang="en-US" sz="9000" dirty="0">
              <a:solidFill>
                <a:srgbClr val="FFFF00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457200" y="26060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Profile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502920" y="351282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E2ED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Health | Biotechnology | Sustainable Solutions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02920" y="424815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2015 • Kibaha, Tanzania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CONTACT US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Tanzania Biotech Products Limited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subsidiary of the National Development Corporation (NDC)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2331720"/>
            <a:ext cx="42062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75488" y="2514600"/>
            <a:ext cx="594360" cy="594360"/>
          </a:xfrm>
          <a:prstGeom prst="ellipse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" y="2569464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88720" y="24231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188720" y="2679192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TAMCO Industrial Estate</a:t>
            </a:r>
            <a:endParaRPr lang="en-US" sz="1250" dirty="0"/>
          </a:p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P.O. Box 30119, Kibaha, Tanzania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4800600" y="2331720"/>
            <a:ext cx="42062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910328" y="2514600"/>
            <a:ext cx="594360" cy="594360"/>
          </a:xfrm>
          <a:prstGeom prst="ellipse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4336" y="2569464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23560" y="24231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5623560" y="2679192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info@tanzaniabiotech.co.tz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365760" y="3749040"/>
            <a:ext cx="42062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75488" y="3931920"/>
            <a:ext cx="594360" cy="594360"/>
          </a:xfrm>
          <a:prstGeom prst="ellipse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496" y="3986784"/>
            <a:ext cx="457200" cy="4572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88720" y="38404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188720" y="4096512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www.tanzaniabiotech.co.tz</a:t>
            </a:r>
            <a:endParaRPr lang="en-US" sz="1250" dirty="0"/>
          </a:p>
        </p:txBody>
      </p:sp>
      <p:sp>
        <p:nvSpPr>
          <p:cNvPr id="21" name="Shape 16"/>
          <p:cNvSpPr/>
          <p:nvPr/>
        </p:nvSpPr>
        <p:spPr>
          <a:xfrm>
            <a:off x="4800600" y="3749040"/>
            <a:ext cx="42062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4910328" y="3931920"/>
            <a:ext cx="594360" cy="594360"/>
          </a:xfrm>
          <a:prstGeom prst="ellipse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4336" y="3986784"/>
            <a:ext cx="457200" cy="45720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623560" y="38404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5623560" y="4096512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+255 733 770 770</a:t>
            </a:r>
            <a:endParaRPr lang="en-US" sz="1250" dirty="0"/>
          </a:p>
          <a:p>
            <a:pPr marL="0" indent="0" algn="l">
              <a:buNone/>
            </a:pPr>
            <a:r>
              <a:rPr lang="en-US" sz="125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+255 768 710 770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COMPANY OVERVIEW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5120640" cy="3566160"/>
          </a:xfrm>
          <a:prstGeom prst="roundRect">
            <a:avLst>
              <a:gd name="adj" fmla="val 2564"/>
            </a:avLst>
          </a:prstGeom>
          <a:solidFill>
            <a:srgbClr val="F0F7F4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Tanzania Biotech Products Limited (TBPL)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government-owned enterprise established in 2015, TBPL is a subsidiary of the National Development Corporation (NDC), operating under the Ministry of Industry and Trade. Member of </a:t>
            </a:r>
            <a:r>
              <a:rPr lang="en-US" sz="13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TOAM, ACT, CROSAT</a:t>
            </a:r>
            <a:endParaRPr lang="en-US" sz="13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TBPL bridges the gap between scientific research and industrial production of bioproducts — delivering innovative, safe, and environmentally sustainable solutions for health and agriculture.</a:t>
            </a:r>
          </a:p>
          <a:p>
            <a:pPr marL="0" indent="0">
              <a:buNone/>
            </a:pPr>
            <a:endParaRPr lang="en-US" sz="13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Installed Capacity: </a:t>
            </a:r>
            <a:r>
              <a:rPr lang="en-US" sz="13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million liters per annum</a:t>
            </a:r>
            <a:endParaRPr lang="en-US" sz="1300" b="1" dirty="0"/>
          </a:p>
        </p:txBody>
      </p:sp>
      <p:sp>
        <p:nvSpPr>
          <p:cNvPr id="6" name="Shape 4"/>
          <p:cNvSpPr/>
          <p:nvPr/>
        </p:nvSpPr>
        <p:spPr>
          <a:xfrm>
            <a:off x="5760720" y="1143000"/>
            <a:ext cx="3017520" cy="749808"/>
          </a:xfrm>
          <a:prstGeom prst="roundRect">
            <a:avLst>
              <a:gd name="adj" fmla="val 9756"/>
            </a:avLst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897880" y="11795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FOUNDED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897880" y="14173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2015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760720" y="2057400"/>
            <a:ext cx="3017520" cy="749808"/>
          </a:xfrm>
          <a:prstGeom prst="roundRect">
            <a:avLst>
              <a:gd name="adj" fmla="val 9756"/>
            </a:avLst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897880" y="20939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15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BODY</a:t>
            </a:r>
            <a:endParaRPr lang="en-US" sz="85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5897880" y="23317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accent4">
                    <a:lumMod val="5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NDC / Min. of Industry and Trade</a:t>
            </a:r>
            <a:endParaRPr lang="en-US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5760720" y="2971800"/>
            <a:ext cx="3017520" cy="749808"/>
          </a:xfrm>
          <a:prstGeom prst="roundRect">
            <a:avLst>
              <a:gd name="adj" fmla="val 9756"/>
            </a:avLst>
          </a:prstGeom>
          <a:solidFill>
            <a:srgbClr val="002060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897880" y="30083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897880" y="32461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HEALTH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760720" y="3886200"/>
            <a:ext cx="3017520" cy="749808"/>
          </a:xfrm>
          <a:prstGeom prst="roundRect">
            <a:avLst>
              <a:gd name="adj" fmla="val 9756"/>
            </a:avLst>
          </a:prstGeom>
          <a:solidFill>
            <a:srgbClr val="1A6B50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897880" y="392277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89788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Kibaha, Tanzania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VISION &amp; MISSION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1508760"/>
          </a:xfrm>
          <a:prstGeom prst="roundRect">
            <a:avLst>
              <a:gd name="adj" fmla="val 7273"/>
            </a:avLst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26187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"To be a world-class company leader in the production of high-quality bioproducts for One Health in Africa."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65760" y="2880360"/>
            <a:ext cx="8412480" cy="1828800"/>
          </a:xfrm>
          <a:prstGeom prst="roundRect">
            <a:avLst>
              <a:gd name="adj" fmla="val 6000"/>
            </a:avLst>
          </a:prstGeom>
          <a:solidFill>
            <a:srgbClr val="1A6B50"/>
          </a:solidFill>
          <a:ln w="12700">
            <a:solidFill>
              <a:srgbClr val="1A6B50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95351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329184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"To research, develop, produce, and supply high-quality bioproducts through sustainable and environmentally responsible practices, in full compliance with regulatory standards, thereby advancing health and agriculture while consistently meeting customer needs."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CORE VALUES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F0F7F4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347472" cy="347472"/>
          </a:xfrm>
          <a:prstGeom prst="ellipse">
            <a:avLst/>
          </a:prstGeom>
          <a:solidFill>
            <a:srgbClr val="2EA67A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2344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25272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Client Focus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73736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Responsive, reliable, and value-driven solutions tailored to client needs.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54680" y="114300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E2EDE9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46120" y="1234440"/>
            <a:ext cx="347472" cy="347472"/>
          </a:xfrm>
          <a:prstGeom prst="ellipse">
            <a:avLst/>
          </a:prstGeom>
          <a:solidFill>
            <a:srgbClr val="FFC000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46120" y="12344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03320" y="125272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Quality Excellence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173736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Upholding the highest standards in research, production, and service delivery.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80760" y="114300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F0F7F4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72200" y="1234440"/>
            <a:ext cx="347472" cy="347472"/>
          </a:xfrm>
          <a:prstGeom prst="ellipse">
            <a:avLst/>
          </a:prstGeom>
          <a:solidFill>
            <a:srgbClr val="0070C0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72200" y="12344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629400" y="125272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Integrity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17920" y="173736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with transparency, accountability, and strong ethical principles.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417320" y="301752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E2EDE9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508760" y="3108960"/>
            <a:ext cx="347472" cy="347472"/>
          </a:xfrm>
          <a:prstGeom prst="ellipse">
            <a:avLst/>
          </a:prstGeom>
          <a:solidFill>
            <a:srgbClr val="7030A0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508760" y="31089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965960" y="312724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Innovation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554480" y="36118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Advancing sustainable solutions through continuous research and technology.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434840" y="301752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F0F7F4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26280" y="3108960"/>
            <a:ext cx="347472" cy="347472"/>
          </a:xfrm>
          <a:prstGeom prst="ellipse">
            <a:avLst/>
          </a:prstGeom>
          <a:solidFill>
            <a:srgbClr val="C00000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26280" y="31089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983480" y="312724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D3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Teamwork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0" y="36118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Promoting collaboration, respect, and shared success.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PRODUCTS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9458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Innovative bioproducts addressing key challenges in public health and agriculture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" y="1371600"/>
            <a:ext cx="2743200" cy="3520440"/>
          </a:xfrm>
          <a:prstGeom prst="roundRect">
            <a:avLst>
              <a:gd name="adj" fmla="val 4000"/>
            </a:avLst>
          </a:prstGeom>
          <a:solidFill>
            <a:srgbClr val="FFC000"/>
          </a:solidFill>
          <a:ln w="12700">
            <a:solidFill>
              <a:srgbClr val="1A6B50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48132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00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BIOLARVICIDES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975104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Bactivec (clean water) • Griselesf (contaminated water)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0" y="2487168"/>
            <a:ext cx="2468880" cy="0"/>
          </a:xfrm>
          <a:prstGeom prst="line">
            <a:avLst/>
          </a:prstGeom>
          <a:noFill/>
          <a:ln w="9525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606040"/>
            <a:ext cx="2468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Environmentally friendly biological agents that control mosquito larvae, reducing vector-borne diseases like malaria. Highly target-specific and safe for non-target organisms.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3200400" y="1371600"/>
            <a:ext cx="2743200" cy="3520440"/>
          </a:xfrm>
          <a:prstGeom prst="roundRect">
            <a:avLst>
              <a:gd name="adj" fmla="val 4000"/>
            </a:avLst>
          </a:prstGeom>
          <a:solidFill>
            <a:srgbClr val="1A5B6A"/>
          </a:solidFill>
          <a:ln w="12700">
            <a:solidFill>
              <a:srgbClr val="1A5B6A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37560" y="148132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BIOPESTICIDES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337560" y="1938528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THURISAVE-24</a:t>
            </a:r>
            <a:endParaRPr lang="en-US" sz="1150" dirty="0">
              <a:solidFill>
                <a:schemeClr val="accent4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337560" y="2487168"/>
            <a:ext cx="2468880" cy="0"/>
          </a:xfrm>
          <a:prstGeom prst="line">
            <a:avLst/>
          </a:prstGeom>
          <a:noFill/>
          <a:ln w="9525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37560" y="2606040"/>
            <a:ext cx="2468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Biologically derived pest control solutions offering a safe, effective alternative to synthetic chemicals, supporting sustainable agricultural practices and food safety</a:t>
            </a:r>
            <a:r>
              <a:rPr lang="en-US" sz="1100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>
              <a:solidFill>
                <a:schemeClr val="accent4"/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080760" y="1371600"/>
            <a:ext cx="2743200" cy="3520440"/>
          </a:xfrm>
          <a:prstGeom prst="roundRect">
            <a:avLst>
              <a:gd name="adj" fmla="val 4000"/>
            </a:avLst>
          </a:prstGeom>
          <a:solidFill>
            <a:srgbClr val="3B6E3A"/>
          </a:solidFill>
          <a:ln w="12700">
            <a:solidFill>
              <a:srgbClr val="3B6E3A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0" y="148132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100" dirty="0">
                <a:solidFill>
                  <a:srgbClr val="92D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BIOFERTILIZERS</a:t>
            </a:r>
            <a:endParaRPr lang="en-US" sz="1600" dirty="0">
              <a:solidFill>
                <a:srgbClr val="92D050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6217920" y="1938528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92D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Fosforina • Dimargon</a:t>
            </a:r>
            <a:endParaRPr lang="en-US" sz="1600" dirty="0">
              <a:solidFill>
                <a:srgbClr val="92D050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217920" y="2487168"/>
            <a:ext cx="2468880" cy="0"/>
          </a:xfrm>
          <a:prstGeom prst="line">
            <a:avLst/>
          </a:prstGeom>
          <a:noFill/>
          <a:ln w="9525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17920" y="2606040"/>
            <a:ext cx="2468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100" b="1" dirty="0">
                <a:solidFill>
                  <a:srgbClr val="92D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Microbial-based soil enhancers that improve soil fertility, nutrient availability, and crop productivity, contributing to sustainable agriculture and long-term soil health. (In the process of registration by TFRA)</a:t>
            </a:r>
            <a:endParaRPr lang="en-US" sz="11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MARKETS &amp; STRATEGIC FOCUS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3840480" cy="3657600"/>
          </a:xfrm>
          <a:prstGeom prst="roundRect">
            <a:avLst>
              <a:gd name="adj" fmla="val 2500"/>
            </a:avLst>
          </a:prstGeom>
          <a:solidFill>
            <a:srgbClr val="F0F7F4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26187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BASE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256032" cy="256032"/>
          </a:xfrm>
          <a:prstGeom prst="ellipse">
            <a:avLst/>
          </a:prstGeom>
          <a:solidFill>
            <a:srgbClr val="2EA67A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17647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Institutions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2441448"/>
            <a:ext cx="256032" cy="256032"/>
          </a:xfrm>
          <a:prstGeom prst="ellipse">
            <a:avLst/>
          </a:prstGeom>
          <a:solidFill>
            <a:srgbClr val="2EA67A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68680" y="24231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Organizations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3099816"/>
            <a:ext cx="256032" cy="256032"/>
          </a:xfrm>
          <a:prstGeom prst="ellipse">
            <a:avLst/>
          </a:prstGeom>
          <a:solidFill>
            <a:srgbClr val="2EA67A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308152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&amp; Medium Enterprises (SMEs)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02920" y="3758184"/>
            <a:ext cx="256032" cy="256032"/>
          </a:xfrm>
          <a:prstGeom prst="ellipse">
            <a:avLst/>
          </a:prstGeom>
          <a:solidFill>
            <a:srgbClr val="2EA67A"/>
          </a:solidFill>
          <a:ln w="12700">
            <a:solidFill>
              <a:srgbClr val="2EA6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68680" y="3739896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Customers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" y="41605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 local and international markets, expanding regional and global footprint.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434840" y="1181100"/>
            <a:ext cx="4389120" cy="3657600"/>
          </a:xfrm>
          <a:prstGeom prst="roundRect">
            <a:avLst>
              <a:gd name="adj" fmla="val 2500"/>
            </a:avLst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17720" y="126187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5-YEAR STRATEGIC PLAN  2026–2031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617720" y="1719072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Biotechnology research &amp; innovation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617720" y="2194560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control via vector management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17720" y="2670048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Climate-resilient, sustainable agriculture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617720" y="3145536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&amp; international quality standards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17720" y="3621024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production capacity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17720" y="4096512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partnerships &amp; collaborations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6B50"/>
          </a:solidFill>
          <a:ln w="12700">
            <a:solidFill>
              <a:srgbClr val="1A6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CHOOSE TBPL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344168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121615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commitment to quality, reliability, and performance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800600" y="114300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328" y="1344168"/>
            <a:ext cx="347472" cy="34747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49240" y="121615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Innovative, client-focused biotechnology solutions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365760" y="210312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304288"/>
            <a:ext cx="347472" cy="34747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14400" y="217627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Environmentally sustainable production systems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4800600" y="210312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328" y="2304288"/>
            <a:ext cx="347472" cy="34747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5349240" y="217627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regulatory compliance and quality assurance (ISO)</a:t>
            </a:r>
            <a:endParaRPr lang="en-US" sz="1200" dirty="0"/>
          </a:p>
        </p:txBody>
      </p:sp>
      <p:sp>
        <p:nvSpPr>
          <p:cNvPr id="16" name="Shape 10"/>
          <p:cNvSpPr/>
          <p:nvPr/>
        </p:nvSpPr>
        <p:spPr>
          <a:xfrm>
            <a:off x="365760" y="306324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264408"/>
            <a:ext cx="347472" cy="347472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914400" y="31363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skilled and experienced technical team</a:t>
            </a:r>
            <a:endParaRPr lang="en-US" sz="1200" dirty="0"/>
          </a:p>
        </p:txBody>
      </p:sp>
      <p:sp>
        <p:nvSpPr>
          <p:cNvPr id="19" name="Shape 12"/>
          <p:cNvSpPr/>
          <p:nvPr/>
        </p:nvSpPr>
        <p:spPr>
          <a:xfrm>
            <a:off x="4800600" y="306324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328" y="3264408"/>
            <a:ext cx="347472" cy="347472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5349240" y="31363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government ownership and policy alignment</a:t>
            </a:r>
            <a:endParaRPr lang="en-US" sz="1200" dirty="0"/>
          </a:p>
        </p:txBody>
      </p:sp>
      <p:sp>
        <p:nvSpPr>
          <p:cNvPr id="22" name="Shape 14"/>
          <p:cNvSpPr/>
          <p:nvPr/>
        </p:nvSpPr>
        <p:spPr>
          <a:xfrm>
            <a:off x="365760" y="402336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4224528"/>
            <a:ext cx="347472" cy="347472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914400" y="409651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infrastructure and technological capacity</a:t>
            </a:r>
            <a:endParaRPr lang="en-US" sz="1200" dirty="0"/>
          </a:p>
        </p:txBody>
      </p:sp>
      <p:sp>
        <p:nvSpPr>
          <p:cNvPr id="25" name="Shape 16"/>
          <p:cNvSpPr/>
          <p:nvPr/>
        </p:nvSpPr>
        <p:spPr>
          <a:xfrm>
            <a:off x="4800600" y="4023360"/>
            <a:ext cx="420624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2EDE9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328" y="4224528"/>
            <a:ext cx="347472" cy="347472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5349240" y="409651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D3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Efficient and responsive service delivery &amp; customer support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15240"/>
            <a:ext cx="9144000" cy="96012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2000" b="1" dirty="0">
              <a:solidFill>
                <a:srgbClr val="FFFFFF"/>
              </a:solidFill>
              <a:latin typeface="Cambria" pitchFamily="34" charset="0"/>
              <a:ea typeface="Cambria" pitchFamily="34" charset="-122"/>
              <a:cs typeface="Cambria" pitchFamily="34" charset="-120"/>
            </a:endParaRPr>
          </a:p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 TO NATIONAL DEVELOPMENT</a:t>
            </a:r>
          </a:p>
          <a:p>
            <a:pPr marL="0" indent="0" algn="l">
              <a:buNone/>
            </a:pPr>
            <a:r>
              <a:rPr lang="en-US" sz="1400" b="1" i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Dual mandate</a:t>
            </a:r>
          </a:p>
          <a:p>
            <a:pPr marL="0" indent="0" algn="l">
              <a:buNone/>
            </a:pP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1600200" cy="3657600"/>
          </a:xfrm>
          <a:prstGeom prst="roundRect">
            <a:avLst>
              <a:gd name="adj" fmla="val 5714"/>
            </a:avLst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26187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737360"/>
            <a:ext cx="1234440" cy="0"/>
          </a:xfrm>
          <a:prstGeom prst="line">
            <a:avLst/>
          </a:prstGeom>
          <a:noFill/>
          <a:ln w="1016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828800"/>
            <a:ext cx="1417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Strengthening public health through effective vector control solutions.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39112" y="1143000"/>
            <a:ext cx="1600200" cy="3657600"/>
          </a:xfrm>
          <a:prstGeom prst="roundRect">
            <a:avLst>
              <a:gd name="adj" fmla="val 5714"/>
            </a:avLst>
          </a:prstGeom>
          <a:solidFill>
            <a:srgbClr val="1A6B50"/>
          </a:solidFill>
          <a:ln w="12700">
            <a:solidFill>
              <a:srgbClr val="1A6B50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130552" y="126187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Security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221992" y="1737360"/>
            <a:ext cx="1234440" cy="0"/>
          </a:xfrm>
          <a:prstGeom prst="line">
            <a:avLst/>
          </a:prstGeom>
          <a:noFill/>
          <a:ln w="1016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130552" y="1828800"/>
            <a:ext cx="1417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Enhancing agricultural productivity and food security across Tanzania.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758184" y="1143000"/>
            <a:ext cx="1600200" cy="3657600"/>
          </a:xfrm>
          <a:prstGeom prst="roundRect">
            <a:avLst>
              <a:gd name="adj" fmla="val 5714"/>
            </a:avLst>
          </a:prstGeom>
          <a:solidFill>
            <a:srgbClr val="FFC000"/>
          </a:solidFill>
          <a:ln w="12700">
            <a:solidFill>
              <a:srgbClr val="2EA67A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9624" y="126187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Reduction</a:t>
            </a:r>
            <a:endParaRPr lang="en-US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941064" y="1737360"/>
            <a:ext cx="1234440" cy="0"/>
          </a:xfrm>
          <a:prstGeom prst="line">
            <a:avLst/>
          </a:prstGeom>
          <a:noFill/>
          <a:ln w="1016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9624" y="1828800"/>
            <a:ext cx="1417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dependence on imported chemical inputs with local bioproducts</a:t>
            </a:r>
            <a:r>
              <a:rPr lang="en-US" sz="11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5477256" y="1143000"/>
            <a:ext cx="1600200" cy="3657600"/>
          </a:xfrm>
          <a:prstGeom prst="roundRect">
            <a:avLst>
              <a:gd name="adj" fmla="val 5714"/>
            </a:avLst>
          </a:prstGeom>
          <a:solidFill>
            <a:srgbClr val="1A5B6A"/>
          </a:solidFill>
          <a:ln w="12700">
            <a:solidFill>
              <a:srgbClr val="1A5B6A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568696" y="126187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660136" y="1737360"/>
            <a:ext cx="1234440" cy="0"/>
          </a:xfrm>
          <a:prstGeom prst="line">
            <a:avLst/>
          </a:prstGeom>
          <a:noFill/>
          <a:ln w="1016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568696" y="1828800"/>
            <a:ext cx="1417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Promoting environmentally sustainable technologies and practices.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196328" y="1143000"/>
            <a:ext cx="1600200" cy="3657600"/>
          </a:xfrm>
          <a:prstGeom prst="roundRect">
            <a:avLst>
              <a:gd name="adj" fmla="val 5714"/>
            </a:avLst>
          </a:prstGeom>
          <a:solidFill>
            <a:srgbClr val="3B6E3A"/>
          </a:solidFill>
          <a:ln w="12700">
            <a:solidFill>
              <a:srgbClr val="3B6E3A"/>
            </a:solidFill>
            <a:prstDash val="solid"/>
          </a:ln>
          <a:effectLst>
            <a:outerShdw blurRad="101600" dist="38100" dir="2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287768" y="126187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379208" y="1737360"/>
            <a:ext cx="1234440" cy="0"/>
          </a:xfrm>
          <a:prstGeom prst="line">
            <a:avLst/>
          </a:prstGeom>
          <a:noFill/>
          <a:ln w="10160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287768" y="1828800"/>
            <a:ext cx="1417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employment and developing local biotechnology expertise.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1A6B50">
              <a:alpha val="30000"/>
            </a:srgbClr>
          </a:solidFill>
          <a:ln w="12700">
            <a:solidFill>
              <a:srgbClr val="1A6B5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2EA67A">
              <a:alpha val="25000"/>
            </a:srgbClr>
          </a:solidFill>
          <a:ln w="12700">
            <a:solidFill>
              <a:srgbClr val="2EA67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OUTLOOK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Positioned to Lead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15361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i="1" dirty="0">
                <a:solidFill>
                  <a:srgbClr val="92D0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Biotechnology in Africa</a:t>
            </a:r>
            <a:endParaRPr lang="en-US" sz="3000" dirty="0">
              <a:solidFill>
                <a:srgbClr val="92D050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600" dirty="0">
                <a:solidFill>
                  <a:srgbClr val="E2ED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 strong institutional foundation and clear strategic direction, TBPL is positioned to emerge as a leading biotechnology company in Tanzania and East Africa, delivering innovative solutions that enhance health, agriculture, and environmental sustainability.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42900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600" dirty="0">
                <a:solidFill>
                  <a:srgbClr val="E2ED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 government-backed institution, TBPL is committed to sustainable growth through innovation, quality service, and strong partnerships — serving as a central hub for coordination, collaboration, and integration of bioproducts in Tanzania and across Africa.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685</Words>
  <Application>Microsoft Office PowerPoint</Application>
  <PresentationFormat>On-screen Show (16:9)</PresentationFormat>
  <Paragraphs>115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TBPL Company Profile</dc:title>
  <dc:subject>PptxGenJS Presentation</dc:subject>
  <dc:creator>Tanzania Biotech Products Limited</dc:creator>
  <cp:lastModifiedBy>rafael moya</cp:lastModifiedBy>
  <cp:revision>16</cp:revision>
  <dcterms:created xsi:type="dcterms:W3CDTF">2026-06-13T17:54:57Z</dcterms:created>
  <dcterms:modified xsi:type="dcterms:W3CDTF">2026-06-13T19:51:21Z</dcterms:modified>
</cp:coreProperties>
</file>